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8" r:id="rId2"/>
    <p:sldId id="305" r:id="rId3"/>
    <p:sldId id="312" r:id="rId4"/>
    <p:sldId id="311" r:id="rId5"/>
    <p:sldId id="310" r:id="rId6"/>
    <p:sldId id="308" r:id="rId7"/>
    <p:sldId id="309" r:id="rId8"/>
    <p:sldId id="313" r:id="rId9"/>
    <p:sldId id="29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68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Поступление колледжи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cat>
            <c:strRef>
              <c:f>Лист3!$B$3:$C$4</c:f>
              <c:strCache>
                <c:ptCount val="2"/>
                <c:pt idx="0">
                  <c:v>бюджет</c:v>
                </c:pt>
                <c:pt idx="1">
                  <c:v>платно</c:v>
                </c:pt>
              </c:strCache>
            </c:strRef>
          </c:cat>
          <c:val>
            <c:numRef>
              <c:f>Лист3!$B$5:$C$5</c:f>
              <c:numCache>
                <c:formatCode>General</c:formatCode>
                <c:ptCount val="2"/>
                <c:pt idx="0">
                  <c:v>14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0A-436A-A046-35E49F30A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Выбор образовательного маршрута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cat>
            <c:strRef>
              <c:f>Лист3!$B$11:$D$11</c:f>
              <c:strCache>
                <c:ptCount val="3"/>
                <c:pt idx="0">
                  <c:v>колледжи</c:v>
                </c:pt>
                <c:pt idx="1">
                  <c:v>10 класс</c:v>
                </c:pt>
                <c:pt idx="2">
                  <c:v>пересдача</c:v>
                </c:pt>
              </c:strCache>
            </c:strRef>
          </c:cat>
          <c:val>
            <c:numRef>
              <c:f>Лист3!$B$12:$D$12</c:f>
              <c:numCache>
                <c:formatCode>General</c:formatCode>
                <c:ptCount val="3"/>
                <c:pt idx="0">
                  <c:v>16</c:v>
                </c:pt>
                <c:pt idx="1">
                  <c:v>32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21-4DE2-94D1-7A8FB71B7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Выбор образовательного маршрута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cat>
            <c:strRef>
              <c:f>Лист3!$S$7:$W$7</c:f>
              <c:strCache>
                <c:ptCount val="5"/>
                <c:pt idx="0">
                  <c:v>колледжи</c:v>
                </c:pt>
                <c:pt idx="1">
                  <c:v>10 класс</c:v>
                </c:pt>
                <c:pt idx="2">
                  <c:v>10 класс другой школы</c:v>
                </c:pt>
                <c:pt idx="3">
                  <c:v>пересдача</c:v>
                </c:pt>
                <c:pt idx="4">
                  <c:v>выясняется</c:v>
                </c:pt>
              </c:strCache>
            </c:strRef>
          </c:cat>
          <c:val>
            <c:numRef>
              <c:f>Лист3!$S$8:$W$8</c:f>
              <c:numCache>
                <c:formatCode>General</c:formatCode>
                <c:ptCount val="5"/>
                <c:pt idx="0">
                  <c:v>22</c:v>
                </c:pt>
                <c:pt idx="1">
                  <c:v>19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55-4EFB-B89E-252201845E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Лист4!$B$6:$D$6</c:f>
              <c:strCache>
                <c:ptCount val="3"/>
                <c:pt idx="0">
                  <c:v>ВУЗы</c:v>
                </c:pt>
                <c:pt idx="1">
                  <c:v>колледжи</c:v>
                </c:pt>
                <c:pt idx="2">
                  <c:v>работать</c:v>
                </c:pt>
              </c:strCache>
            </c:strRef>
          </c:cat>
          <c:val>
            <c:numRef>
              <c:f>Лист4!$B$7:$D$7</c:f>
              <c:numCache>
                <c:formatCode>General</c:formatCode>
                <c:ptCount val="3"/>
                <c:pt idx="0">
                  <c:v>18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2A-4A7A-9F6F-2FF316A20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10"/>
          <c:cat>
            <c:strRef>
              <c:f>Лист4!$G$4:$H$4</c:f>
              <c:strCache>
                <c:ptCount val="2"/>
                <c:pt idx="0">
                  <c:v>бюджет</c:v>
                </c:pt>
                <c:pt idx="1">
                  <c:v>платно</c:v>
                </c:pt>
              </c:strCache>
            </c:strRef>
          </c:cat>
          <c:val>
            <c:numRef>
              <c:f>Лист4!$G$5:$H$5</c:f>
              <c:numCache>
                <c:formatCode>General</c:formatCode>
                <c:ptCount val="2"/>
                <c:pt idx="0">
                  <c:v>12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9-4290-AD21-2D0FBD60C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Лист4!$B$32:$D$32</c:f>
              <c:strCache>
                <c:ptCount val="3"/>
                <c:pt idx="0">
                  <c:v>ВУЗы</c:v>
                </c:pt>
                <c:pt idx="1">
                  <c:v>колледжи</c:v>
                </c:pt>
                <c:pt idx="2">
                  <c:v>работать</c:v>
                </c:pt>
              </c:strCache>
            </c:strRef>
          </c:cat>
          <c:val>
            <c:numRef>
              <c:f>Лист4!$B$33:$D$33</c:f>
              <c:numCache>
                <c:formatCode>General</c:formatCode>
                <c:ptCount val="3"/>
                <c:pt idx="0">
                  <c:v>12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4D-4553-AF91-EF4B90CA1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Лист4!$F$32:$G$32</c:f>
              <c:strCache>
                <c:ptCount val="2"/>
                <c:pt idx="0">
                  <c:v>бюджет</c:v>
                </c:pt>
                <c:pt idx="1">
                  <c:v>платно</c:v>
                </c:pt>
              </c:strCache>
            </c:strRef>
          </c:cat>
          <c:val>
            <c:numRef>
              <c:f>Лист4!$F$33:$G$33</c:f>
              <c:numCache>
                <c:formatCode>General</c:formatCode>
                <c:ptCount val="2"/>
                <c:pt idx="0">
                  <c:v>11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79-4BD9-ACA9-955CE1531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одним скругленным углом 6"/>
          <p:cNvSpPr/>
          <p:nvPr/>
        </p:nvSpPr>
        <p:spPr>
          <a:xfrm>
            <a:off x="0" y="0"/>
            <a:ext cx="9144000" cy="1196752"/>
          </a:xfrm>
          <a:prstGeom prst="round1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2822527" y="100035"/>
            <a:ext cx="6091234" cy="7920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51720" y="1484784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pic>
        <p:nvPicPr>
          <p:cNvPr id="23" name="Picture 2" descr="https://sun9-18.userapi.com/0bHo5BXkH6yoL4fxmawR-hcra6pOw2DhCpO3Xw/cPnbd_slS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5918" cy="11967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365160" y="1916832"/>
            <a:ext cx="6413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B944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2021 – 2022 </a:t>
            </a:r>
            <a:r>
              <a:rPr lang="ru-RU" sz="3600" b="1" dirty="0">
                <a:solidFill>
                  <a:srgbClr val="B944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учебный год</a:t>
            </a:r>
            <a:endParaRPr lang="ru-RU" sz="3600" dirty="0">
              <a:solidFill>
                <a:srgbClr val="B944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51124" y="3140968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ПОСТУПЛЕНИЕ</a:t>
            </a:r>
          </a:p>
          <a:p>
            <a:pPr algn="ctr"/>
            <a:r>
              <a:rPr lang="ru-RU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после 9 класса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9752" y="59767"/>
            <a:ext cx="5802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 334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Невского района Санкт-Петербурга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«Образовательный комплекс «Невская перспектива»</a:t>
            </a:r>
          </a:p>
        </p:txBody>
      </p:sp>
    </p:spTree>
    <p:extLst>
      <p:ext uri="{BB962C8B-B14F-4D97-AF65-F5344CB8AC3E}">
        <p14:creationId xmlns:p14="http://schemas.microsoft.com/office/powerpoint/2010/main" val="3403708276"/>
      </p:ext>
    </p:extLst>
  </p:cSld>
  <p:clrMapOvr>
    <a:masterClrMapping/>
  </p:clrMapOvr>
  <p:transition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одним скругленным углом 6"/>
          <p:cNvSpPr/>
          <p:nvPr/>
        </p:nvSpPr>
        <p:spPr>
          <a:xfrm>
            <a:off x="1691680" y="66130"/>
            <a:ext cx="7299566" cy="1028578"/>
          </a:xfrm>
          <a:prstGeom prst="round1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2822527" y="100035"/>
            <a:ext cx="6091234" cy="7920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51720" y="1484784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28794" y="1291236"/>
            <a:ext cx="7215206" cy="9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432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endParaRPr lang="ru-RU" sz="3600" b="1" i="1" dirty="0">
              <a:solidFill>
                <a:srgbClr val="1F497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1F497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endParaRPr lang="ru-RU" sz="9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https://sun9-18.userapi.com/0bHo5BXkH6yoL4fxmawR-hcra6pOw2DhCpO3Xw/cPnbd_slS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19" y="30548"/>
            <a:ext cx="1785918" cy="10001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5918" y="1251680"/>
            <a:ext cx="7034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85" y="4001167"/>
            <a:ext cx="57618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kern="1800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400" dirty="0">
              <a:solidFill>
                <a:srgbClr val="1F497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59767"/>
            <a:ext cx="5802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 334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Невского района Санкт-Петербурга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«Образовательный комплекс «Невская перспектива»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179518"/>
            <a:ext cx="6768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334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50 человек: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16 поступили в колледжи, из них 14 – бюджет, 2 – платно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32 – в 10 класс нашей школы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– пересдача экзаменов 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045158"/>
              </p:ext>
            </p:extLst>
          </p:nvPr>
        </p:nvGraphicFramePr>
        <p:xfrm>
          <a:off x="4842786" y="3474464"/>
          <a:ext cx="4129345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339211"/>
              </p:ext>
            </p:extLst>
          </p:nvPr>
        </p:nvGraphicFramePr>
        <p:xfrm>
          <a:off x="214285" y="33990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7280868"/>
      </p:ext>
    </p:extLst>
  </p:cSld>
  <p:clrMapOvr>
    <a:masterClrMapping/>
  </p:clrMapOvr>
  <p:transition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одним скругленным углом 6"/>
          <p:cNvSpPr/>
          <p:nvPr/>
        </p:nvSpPr>
        <p:spPr>
          <a:xfrm>
            <a:off x="1691680" y="66130"/>
            <a:ext cx="7299566" cy="1028578"/>
          </a:xfrm>
          <a:prstGeom prst="round1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2822527" y="100035"/>
            <a:ext cx="6091234" cy="7920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51720" y="1484784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28794" y="1291236"/>
            <a:ext cx="7215206" cy="9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432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endParaRPr lang="ru-RU" sz="3600" b="1" i="1" dirty="0">
              <a:solidFill>
                <a:srgbClr val="1F497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1F497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endParaRPr lang="ru-RU" sz="9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https://sun9-18.userapi.com/0bHo5BXkH6yoL4fxmawR-hcra6pOw2DhCpO3Xw/cPnbd_slS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19" y="30548"/>
            <a:ext cx="1785918" cy="10001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5918" y="1251680"/>
            <a:ext cx="7034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85" y="4001167"/>
            <a:ext cx="57618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kern="1800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400" dirty="0">
              <a:solidFill>
                <a:srgbClr val="1F497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59767"/>
            <a:ext cx="5802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 334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Невского района Санкт-Петербурга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«Образовательный комплекс «Невская перспектива»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5840" y="1225974"/>
            <a:ext cx="676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326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49 человек: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22 поступили в колледжи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19 – в 10 класс нашей школы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– в 10 класс другой школы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 – пересдача экзаменов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– выясняется 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523487"/>
              </p:ext>
            </p:extLst>
          </p:nvPr>
        </p:nvGraphicFramePr>
        <p:xfrm>
          <a:off x="1296144" y="3472743"/>
          <a:ext cx="5220072" cy="298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6965565"/>
      </p:ext>
    </p:extLst>
  </p:cSld>
  <p:clrMapOvr>
    <a:masterClrMapping/>
  </p:clrMapOvr>
  <p:transition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одним скругленным углом 6"/>
          <p:cNvSpPr/>
          <p:nvPr/>
        </p:nvSpPr>
        <p:spPr>
          <a:xfrm>
            <a:off x="0" y="0"/>
            <a:ext cx="9144000" cy="1196752"/>
          </a:xfrm>
          <a:prstGeom prst="round1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2822527" y="100035"/>
            <a:ext cx="6091234" cy="7920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51720" y="1484784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pic>
        <p:nvPicPr>
          <p:cNvPr id="23" name="Picture 2" descr="https://sun9-18.userapi.com/0bHo5BXkH6yoL4fxmawR-hcra6pOw2DhCpO3Xw/cPnbd_slS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5918" cy="11967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365160" y="1916832"/>
            <a:ext cx="6413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B944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2021 – 2022 </a:t>
            </a:r>
            <a:r>
              <a:rPr lang="ru-RU" sz="3600" b="1" dirty="0">
                <a:solidFill>
                  <a:srgbClr val="B944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учебный год</a:t>
            </a:r>
            <a:endParaRPr lang="ru-RU" sz="3600" dirty="0">
              <a:solidFill>
                <a:srgbClr val="B944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51124" y="3140968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ПОСТУПЛЕНИЕ</a:t>
            </a:r>
          </a:p>
          <a:p>
            <a:pPr algn="ctr"/>
            <a:r>
              <a:rPr lang="ru-RU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выпускников 11 класса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9752" y="59767"/>
            <a:ext cx="5802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 334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Невского района Санкт-Петербурга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«Образовательный комплекс «Невская перспектива»</a:t>
            </a:r>
          </a:p>
        </p:txBody>
      </p:sp>
    </p:spTree>
    <p:extLst>
      <p:ext uri="{BB962C8B-B14F-4D97-AF65-F5344CB8AC3E}">
        <p14:creationId xmlns:p14="http://schemas.microsoft.com/office/powerpoint/2010/main" val="59400916"/>
      </p:ext>
    </p:extLst>
  </p:cSld>
  <p:clrMapOvr>
    <a:masterClrMapping/>
  </p:clrMapOvr>
  <p:transition advTm="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одним скругленным углом 6"/>
          <p:cNvSpPr/>
          <p:nvPr/>
        </p:nvSpPr>
        <p:spPr>
          <a:xfrm>
            <a:off x="1691680" y="66130"/>
            <a:ext cx="7299566" cy="1028578"/>
          </a:xfrm>
          <a:prstGeom prst="round1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2822527" y="100035"/>
            <a:ext cx="6091234" cy="7920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51720" y="1484784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28794" y="1291236"/>
            <a:ext cx="7215206" cy="9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432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endParaRPr lang="ru-RU" sz="3600" b="1" i="1" dirty="0">
              <a:solidFill>
                <a:srgbClr val="1F497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1F497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endParaRPr lang="ru-RU" sz="9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https://sun9-18.userapi.com/0bHo5BXkH6yoL4fxmawR-hcra6pOw2DhCpO3Xw/cPnbd_slS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19" y="30548"/>
            <a:ext cx="1785918" cy="10001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5918" y="1251680"/>
            <a:ext cx="7034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85" y="4001167"/>
            <a:ext cx="57618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kern="1800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400" dirty="0">
              <a:solidFill>
                <a:srgbClr val="1F497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59767"/>
            <a:ext cx="5802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 334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Невского района Санкт-Петербурга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«Образовательный комплекс «Невская перспектива»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5840" y="1179518"/>
            <a:ext cx="6768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334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27 человек: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18 поступили в ВУЗы, из них 12 – бюджет, 6 – платно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 – колледжи, бюджет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– пошли работать 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328707"/>
              </p:ext>
            </p:extLst>
          </p:nvPr>
        </p:nvGraphicFramePr>
        <p:xfrm>
          <a:off x="-71163" y="281073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430446"/>
              </p:ext>
            </p:extLst>
          </p:nvPr>
        </p:nvGraphicFramePr>
        <p:xfrm>
          <a:off x="4572000" y="378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59400320"/>
      </p:ext>
    </p:extLst>
  </p:cSld>
  <p:clrMapOvr>
    <a:masterClrMapping/>
  </p:clrMapOvr>
  <p:transition advTm="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одним скругленным углом 6"/>
          <p:cNvSpPr/>
          <p:nvPr/>
        </p:nvSpPr>
        <p:spPr>
          <a:xfrm>
            <a:off x="1691680" y="66130"/>
            <a:ext cx="7299566" cy="1028578"/>
          </a:xfrm>
          <a:prstGeom prst="round1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2822527" y="100035"/>
            <a:ext cx="6091234" cy="7920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51720" y="1484784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28794" y="1291236"/>
            <a:ext cx="7215206" cy="9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432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endParaRPr lang="ru-RU" sz="3600" b="1" i="1" dirty="0">
              <a:solidFill>
                <a:srgbClr val="1F497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1F497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endParaRPr lang="ru-RU" sz="9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https://sun9-18.userapi.com/0bHo5BXkH6yoL4fxmawR-hcra6pOw2DhCpO3Xw/cPnbd_slS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19" y="30548"/>
            <a:ext cx="1785918" cy="10001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5918" y="1251680"/>
            <a:ext cx="7034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85" y="4001167"/>
            <a:ext cx="57618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kern="1800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400" dirty="0">
              <a:solidFill>
                <a:srgbClr val="1F497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59767"/>
            <a:ext cx="5802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 334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Невского района Санкт-Петербурга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«Образовательный комплекс «Невская перспектива»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37175"/>
              </p:ext>
            </p:extLst>
          </p:nvPr>
        </p:nvGraphicFramePr>
        <p:xfrm>
          <a:off x="467544" y="1201310"/>
          <a:ext cx="8352928" cy="553443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Санкт-Петербургская академия милиции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Военная Михайловская Артиллерийская Академия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ГУАП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Межрегиональный университет права и экономики при </a:t>
                      </a:r>
                      <a:r>
                        <a:rPr lang="ru-RU" sz="1800" u="none" strike="noStrike" dirty="0" err="1">
                          <a:effectLst/>
                        </a:rPr>
                        <a:t>ЕвраЭс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Новгородский государственный университет медицинского образования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Петербургский государственный университет путей сообщения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8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Санкт-Петербургский государственный медицинский университет им. академика И. П. Павлова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err="1">
                          <a:effectLst/>
                        </a:rPr>
                        <a:t>СПбГАУ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err="1">
                          <a:effectLst/>
                        </a:rPr>
                        <a:t>СПбГЭТУ</a:t>
                      </a:r>
                      <a:r>
                        <a:rPr lang="ru-RU" sz="1800" u="none" strike="noStrike" dirty="0">
                          <a:effectLst/>
                        </a:rPr>
                        <a:t> "ЛЭТИ"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4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err="1">
                          <a:effectLst/>
                        </a:rPr>
                        <a:t>СПбГМТУ</a:t>
                      </a:r>
                      <a:r>
                        <a:rPr lang="ru-RU" sz="1800" u="none" strike="noStrike" dirty="0">
                          <a:effectLst/>
                        </a:rPr>
                        <a:t>(</a:t>
                      </a:r>
                      <a:r>
                        <a:rPr lang="ru-RU" sz="1800" u="none" strike="noStrike" dirty="0" err="1">
                          <a:effectLst/>
                        </a:rPr>
                        <a:t>корабелка</a:t>
                      </a:r>
                      <a:r>
                        <a:rPr lang="ru-RU" sz="1800" u="none" strike="noStrike" dirty="0">
                          <a:effectLst/>
                        </a:rPr>
                        <a:t>)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err="1">
                          <a:effectLst/>
                        </a:rPr>
                        <a:t>СПбНГУ</a:t>
                      </a:r>
                      <a:r>
                        <a:rPr lang="ru-RU" sz="1800" u="none" strike="noStrike" dirty="0">
                          <a:effectLst/>
                        </a:rPr>
                        <a:t> им Лесгафта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err="1">
                          <a:effectLst/>
                        </a:rPr>
                        <a:t>СПбПУ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err="1">
                          <a:effectLst/>
                        </a:rPr>
                        <a:t>СПбРГГУ</a:t>
                      </a:r>
                      <a:r>
                        <a:rPr lang="ru-RU" sz="1800" u="none" strike="noStrike" dirty="0">
                          <a:effectLst/>
                        </a:rPr>
                        <a:t>(</a:t>
                      </a:r>
                      <a:r>
                        <a:rPr lang="ru-RU" sz="1800" u="none" strike="noStrike" dirty="0" err="1">
                          <a:effectLst/>
                        </a:rPr>
                        <a:t>гидромет</a:t>
                      </a:r>
                      <a:r>
                        <a:rPr lang="ru-RU" sz="1800" u="none" strike="noStrike" dirty="0">
                          <a:effectLst/>
                        </a:rPr>
                        <a:t>)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Технологический колледж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1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Колледж при </a:t>
                      </a:r>
                      <a:r>
                        <a:rPr lang="ru-RU" sz="1800" u="none" strike="noStrike" dirty="0" err="1">
                          <a:effectLst/>
                        </a:rPr>
                        <a:t>СПбГУТ</a:t>
                      </a:r>
                      <a:r>
                        <a:rPr lang="ru-RU" sz="1800" u="none" strike="noStrike" dirty="0">
                          <a:effectLst/>
                        </a:rPr>
                        <a:t>(телекоммуникаций)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1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Банковский колледж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1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Лицей традиционной культуры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400320"/>
      </p:ext>
    </p:extLst>
  </p:cSld>
  <p:clrMapOvr>
    <a:masterClrMapping/>
  </p:clrMapOvr>
  <p:transition advTm="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одним скругленным углом 6"/>
          <p:cNvSpPr/>
          <p:nvPr/>
        </p:nvSpPr>
        <p:spPr>
          <a:xfrm>
            <a:off x="1691680" y="66130"/>
            <a:ext cx="7299566" cy="1028578"/>
          </a:xfrm>
          <a:prstGeom prst="round1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2822527" y="100035"/>
            <a:ext cx="6091234" cy="7920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51720" y="1484784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28794" y="1291236"/>
            <a:ext cx="7215206" cy="9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432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endParaRPr lang="ru-RU" sz="3600" b="1" i="1" dirty="0">
              <a:solidFill>
                <a:srgbClr val="1F497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1F497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endParaRPr lang="ru-RU" sz="9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https://sun9-18.userapi.com/0bHo5BXkH6yoL4fxmawR-hcra6pOw2DhCpO3Xw/cPnbd_slS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19" y="30548"/>
            <a:ext cx="1785918" cy="10001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5918" y="1251680"/>
            <a:ext cx="7034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85" y="4001167"/>
            <a:ext cx="57618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kern="1800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400" dirty="0">
              <a:solidFill>
                <a:srgbClr val="1F497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59767"/>
            <a:ext cx="5802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 334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Невского района Санкт-Петербурга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«Образовательный комплекс «Невская перспектива»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1253951"/>
            <a:ext cx="6768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326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19 человек: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12 поступили в ВУЗы, из них 11 – бюджет, 1 – платно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 – колледжи, бюджет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 – не поступили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873979"/>
              </p:ext>
            </p:extLst>
          </p:nvPr>
        </p:nvGraphicFramePr>
        <p:xfrm>
          <a:off x="-47119" y="30142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2556492"/>
              </p:ext>
            </p:extLst>
          </p:nvPr>
        </p:nvGraphicFramePr>
        <p:xfrm>
          <a:off x="4551456" y="386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59400320"/>
      </p:ext>
    </p:extLst>
  </p:cSld>
  <p:clrMapOvr>
    <a:masterClrMapping/>
  </p:clrMapOvr>
  <p:transition advTm="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одним скругленным углом 6"/>
          <p:cNvSpPr/>
          <p:nvPr/>
        </p:nvSpPr>
        <p:spPr>
          <a:xfrm>
            <a:off x="1691680" y="66130"/>
            <a:ext cx="7299566" cy="1028578"/>
          </a:xfrm>
          <a:prstGeom prst="round1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2822527" y="100035"/>
            <a:ext cx="6091234" cy="7920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51720" y="1484784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28794" y="1291236"/>
            <a:ext cx="7215206" cy="9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432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endParaRPr lang="ru-RU" sz="3600" b="1" i="1" dirty="0">
              <a:solidFill>
                <a:srgbClr val="1F497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1F497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endParaRPr lang="ru-RU" sz="9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https://sun9-18.userapi.com/0bHo5BXkH6yoL4fxmawR-hcra6pOw2DhCpO3Xw/cPnbd_slS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19" y="30548"/>
            <a:ext cx="1785918" cy="10001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5918" y="1251680"/>
            <a:ext cx="7034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85" y="4001167"/>
            <a:ext cx="57618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kern="1800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400" dirty="0">
              <a:solidFill>
                <a:srgbClr val="1F497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59767"/>
            <a:ext cx="5802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 334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Невского района Санкт-Петербурга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«Образовательный комплекс «Невская перспектива»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018139"/>
              </p:ext>
            </p:extLst>
          </p:nvPr>
        </p:nvGraphicFramePr>
        <p:xfrm>
          <a:off x="845840" y="1420955"/>
          <a:ext cx="7296356" cy="508919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5958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СПБГУГА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ИТМО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СПБГУПТД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БГТУ "ВОЕНМЕХ" им. Д.Ф. Устинова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РАНХиГС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6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Санкт-Петербургский государственный университет промышленного дизайна и технологий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26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Академия транспортных технологий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Санкт-Петербургский политехнический университет Петра Великого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Садово-архитектурный колледж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Колледж УТУИЗ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Петровский колледж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623279"/>
      </p:ext>
    </p:extLst>
  </p:cSld>
  <p:clrMapOvr>
    <a:masterClrMapping/>
  </p:clrMapOvr>
  <p:transition advTm="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одним скругленным углом 6"/>
          <p:cNvSpPr/>
          <p:nvPr/>
        </p:nvSpPr>
        <p:spPr>
          <a:xfrm>
            <a:off x="-58516" y="22375"/>
            <a:ext cx="9144000" cy="1028578"/>
          </a:xfrm>
          <a:prstGeom prst="round1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2822527" y="100035"/>
            <a:ext cx="6091234" cy="7920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51720" y="1484784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1758132"/>
            <a:ext cx="7215206" cy="9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432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endParaRPr lang="ru-RU" sz="3600" b="1" i="1" dirty="0">
              <a:solidFill>
                <a:srgbClr val="1F497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1F497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endParaRPr lang="ru-RU" sz="9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https://sun9-18.userapi.com/0bHo5BXkH6yoL4fxmawR-hcra6pOw2DhCpO3Xw/cPnbd_slS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46548"/>
            <a:ext cx="1785918" cy="10001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5918" y="1251680"/>
            <a:ext cx="7034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85" y="4001167"/>
            <a:ext cx="57618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kern="1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285" y="251920"/>
            <a:ext cx="5960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</a:t>
            </a: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 334</a:t>
            </a: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Невского района Санкт-Петербурга</a:t>
            </a:r>
          </a:p>
        </p:txBody>
      </p:sp>
      <p:pic>
        <p:nvPicPr>
          <p:cNvPr id="5128" name="Picture 8" descr="http://900igr.net/up/datas/245420/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" y="-714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535380"/>
      </p:ext>
    </p:extLst>
  </p:cSld>
  <p:clrMapOvr>
    <a:masterClrMapping/>
  </p:clrMapOvr>
  <p:transition advTm="500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483</Words>
  <Application>Microsoft Office PowerPoint</Application>
  <PresentationFormat>Экран (4:3)</PresentationFormat>
  <Paragraphs>159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Segoe Print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математики информатики и физики</dc:title>
  <dc:creator>Наталья Александровна Комарова</dc:creator>
  <cp:lastModifiedBy>Ира</cp:lastModifiedBy>
  <cp:revision>131</cp:revision>
  <dcterms:created xsi:type="dcterms:W3CDTF">2020-12-23T09:30:12Z</dcterms:created>
  <dcterms:modified xsi:type="dcterms:W3CDTF">2022-09-13T18:28:53Z</dcterms:modified>
</cp:coreProperties>
</file>